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5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71" r:id="rId10"/>
    <p:sldId id="263" r:id="rId11"/>
    <p:sldId id="272" r:id="rId12"/>
    <p:sldId id="264" r:id="rId13"/>
    <p:sldId id="267" r:id="rId14"/>
    <p:sldId id="270" r:id="rId15"/>
    <p:sldId id="265" r:id="rId16"/>
  </p:sldIdLst>
  <p:sldSz cx="9144000" cy="5143500" type="screen16x9"/>
  <p:notesSz cx="6858000" cy="9144000"/>
  <p:embeddedFontLst>
    <p:embeddedFont>
      <p:font typeface="Amatic SC" pitchFamily="2" charset="-79"/>
      <p:regular r:id="rId18"/>
      <p:bold r:id="rId19"/>
    </p:embeddedFont>
    <p:embeddedFont>
      <p:font typeface="Inconsolata" pitchFamily="49" charset="77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Light" panose="02000000000000000000" pitchFamily="2" charset="0"/>
      <p:regular r:id="rId26"/>
      <p:bold r:id="rId27"/>
      <p:italic r:id="rId28"/>
      <p:boldItalic r:id="rId29"/>
    </p:embeddedFont>
    <p:embeddedFont>
      <p:font typeface="Roboto Medium" panose="02000000000000000000" pitchFamily="2" charset="0"/>
      <p:regular r:id="rId30"/>
      <p:bold r:id="rId31"/>
      <p:italic r:id="rId32"/>
      <p:boldItalic r:id="rId33"/>
    </p:embeddedFont>
    <p:embeddedFont>
      <p:font typeface="Roboto Thin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6"/>
    <p:restoredTop sz="76993"/>
  </p:normalViewPr>
  <p:slideViewPr>
    <p:cSldViewPr snapToGrid="0" snapToObjects="1">
      <p:cViewPr varScale="1">
        <p:scale>
          <a:sx n="137" d="100"/>
          <a:sy n="137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73a132a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73a132a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56743c1ad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56743c1ad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56743c1ad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56743c1ad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538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6743c1ad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6743c1ad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6743c1ad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6743c1ad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328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56743c1ad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56743c1ad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56743c1ad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56743c1ad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6743c1ad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6743c1ad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AdobeStock_159567645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56743c1ad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56743c1ad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6743c1ad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6743c1ad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6743c1ad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6743c1ad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url</a:t>
            </a:r>
            <a:r>
              <a:rPr lang="en-US" dirty="0"/>
              <a:t>: 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imgres?imgurl</a:t>
            </a:r>
            <a:r>
              <a:rPr lang="en-US" dirty="0"/>
              <a:t>=https%3A%2F%2Fcdn3.iconfinder.com%2Fdata%2Ficons%2Felastic-search-line%2F128%2FElastic_Search_-_Line-05-512.png&amp;imgrefurl=https%3A%2F%2Fwww.iconfinder.com%2Ficons%2F4665701%2Fdata_data_source_database_elastic_search_search_data_icon&amp;tbnid=</a:t>
            </a:r>
            <a:r>
              <a:rPr lang="en-US" dirty="0" err="1"/>
              <a:t>dqN_fINWpMsvQM&amp;vet</a:t>
            </a:r>
            <a:r>
              <a:rPr lang="en-US" dirty="0"/>
              <a:t>=12ahUKEwi2xK-71sjnAhVGa6wKHXXYATEQMygAegUIARCBAg..i&amp;docid=wfCWf4QNJdT3VM&amp;w=512&amp;h=512&amp;q=data%20icon&amp;ved=2ahUKEwi2xK-71sjnAhVGa6wKHXXYATEQMygAegUIARCBAg</a:t>
            </a:r>
          </a:p>
          <a:p>
            <a:r>
              <a:rPr lang="en-US" dirty="0"/>
              <a:t>Database: https://</a:t>
            </a:r>
            <a:r>
              <a:rPr lang="en-US" dirty="0" err="1"/>
              <a:t>static.thenounproject.com</a:t>
            </a:r>
            <a:r>
              <a:rPr lang="en-US" dirty="0"/>
              <a:t>/</a:t>
            </a:r>
            <a:r>
              <a:rPr lang="en-US" dirty="0" err="1"/>
              <a:t>png</a:t>
            </a:r>
            <a:r>
              <a:rPr lang="en-US" dirty="0"/>
              <a:t>/9658-200.png</a:t>
            </a:r>
          </a:p>
          <a:p>
            <a:r>
              <a:rPr lang="en-US" dirty="0" err="1"/>
              <a:t>Api</a:t>
            </a:r>
            <a:r>
              <a:rPr lang="en-US" dirty="0"/>
              <a:t>: https://</a:t>
            </a:r>
            <a:r>
              <a:rPr lang="en-US" dirty="0" err="1"/>
              <a:t>static.thenounproject.com</a:t>
            </a:r>
            <a:r>
              <a:rPr lang="en-US" dirty="0"/>
              <a:t>/</a:t>
            </a:r>
            <a:r>
              <a:rPr lang="en-US" dirty="0" err="1"/>
              <a:t>png</a:t>
            </a:r>
            <a:r>
              <a:rPr lang="en-US" dirty="0"/>
              <a:t>/410844-200.png</a:t>
            </a:r>
          </a:p>
          <a:p>
            <a:r>
              <a:rPr lang="en-US" dirty="0"/>
              <a:t>Data preprocessing: https://cdn4.iconfinder.com/data/icons/internet-of-things-34/66/10-512.png</a:t>
            </a:r>
          </a:p>
          <a:p>
            <a:r>
              <a:rPr lang="en-US" dirty="0" err="1"/>
              <a:t>Javascript</a:t>
            </a:r>
            <a:r>
              <a:rPr lang="en-US" dirty="0"/>
              <a:t>: https://</a:t>
            </a:r>
            <a:r>
              <a:rPr lang="en-US" dirty="0" err="1"/>
              <a:t>cdn.iconscout.com</a:t>
            </a:r>
            <a:r>
              <a:rPr lang="en-US" dirty="0"/>
              <a:t>/icon/free/png-256/javascript-20-555998.png</a:t>
            </a:r>
          </a:p>
          <a:p>
            <a:r>
              <a:rPr lang="en-US" dirty="0"/>
              <a:t>Data visualization: https://</a:t>
            </a:r>
            <a:r>
              <a:rPr lang="en-US" dirty="0" err="1"/>
              <a:t>pngimage.net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-content/uploads/2018/06/graph-button-png-2.png</a:t>
            </a:r>
          </a:p>
        </p:txBody>
      </p:sp>
    </p:spTree>
    <p:extLst>
      <p:ext uri="{BB962C8B-B14F-4D97-AF65-F5344CB8AC3E}">
        <p14:creationId xmlns:p14="http://schemas.microsoft.com/office/powerpoint/2010/main" val="1743165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6743c1ad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6743c1ad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56743c1ad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56743c1ad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88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1" name="Google Shape;1061;p58"/>
          <p:cNvSpPr txBox="1">
            <a:spLocks noGrp="1"/>
          </p:cNvSpPr>
          <p:nvPr>
            <p:ph type="body" idx="2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342900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2" name="Google Shape;1062;p58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63" name="Google Shape;1063;p58"/>
          <p:cNvSpPr txBox="1">
            <a:spLocks noGrp="1"/>
          </p:cNvSpPr>
          <p:nvPr>
            <p:ph type="subTitle" idx="3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4.tiff"/><Relationship Id="rId7" Type="http://schemas.openxmlformats.org/officeDocument/2006/relationships/image" Target="../media/image3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Relationship Id="rId9" Type="http://schemas.openxmlformats.org/officeDocument/2006/relationships/image" Target="../media/image40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>
            <a:spLocks noGrp="1"/>
          </p:cNvSpPr>
          <p:nvPr>
            <p:ph type="title" idx="2"/>
          </p:nvPr>
        </p:nvSpPr>
        <p:spPr>
          <a:xfrm>
            <a:off x="274350" y="16002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#2: </a:t>
            </a:r>
            <a:br>
              <a:rPr lang="en"/>
            </a:br>
            <a:r>
              <a:rPr lang="en"/>
              <a:t>Visualize Me, Captain!</a:t>
            </a:r>
            <a:endParaRPr b="0"/>
          </a:p>
        </p:txBody>
      </p:sp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18.1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Schedule</a:t>
            </a:r>
            <a:endParaRPr/>
          </a:p>
        </p:txBody>
      </p:sp>
      <p:sp>
        <p:nvSpPr>
          <p:cNvPr id="1125" name="Google Shape;1125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26" name="Google Shape;1126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11/24 (Today):</a:t>
            </a:r>
            <a:endParaRPr sz="1400" b="1" dirty="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Create a repository for your team and MAKE SURE EVERYBODY HAS ACCESS TO CONTRIBUTE</a:t>
            </a:r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Brainstorm with your group potential ideas and focus on:</a:t>
            </a:r>
          </a:p>
          <a:p>
            <a:pPr marL="685800" lvl="0" indent="-176213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Selecting a topic</a:t>
            </a:r>
            <a:endParaRPr sz="1400" dirty="0"/>
          </a:p>
          <a:p>
            <a:pPr marL="685800" lvl="0" indent="-176213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Finding a data set	</a:t>
            </a:r>
            <a:endParaRPr sz="1400" dirty="0"/>
          </a:p>
          <a:p>
            <a:pPr marL="685800" lvl="0" indent="-176213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Finding inspiration	</a:t>
            </a:r>
            <a:endParaRPr sz="1400" dirty="0"/>
          </a:p>
          <a:p>
            <a:pPr marL="685800" lvl="0" indent="-176213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“Sketching” your ideal visuals</a:t>
            </a:r>
            <a:endParaRPr sz="1400" dirty="0"/>
          </a:p>
          <a:p>
            <a:pPr marL="685800" lvl="0" indent="-176213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Creating a 1-page proposal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12/1 (Next Tuesday): </a:t>
            </a:r>
            <a:br>
              <a:rPr lang="en" sz="1400" dirty="0"/>
            </a:br>
            <a:r>
              <a:rPr lang="en" sz="1400" b="1" dirty="0"/>
              <a:t>You will need to create a 1-page proposal that includes:</a:t>
            </a:r>
            <a:endParaRPr sz="1400" b="1" dirty="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 brief articulation of your chosen topic and rationale</a:t>
            </a:r>
            <a:endParaRPr sz="1400" dirty="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 link to your data set(s) and a screenshot of the metadata if it exists.	</a:t>
            </a:r>
            <a:endParaRPr sz="1400" dirty="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3 or 4 screenshots of relevant, “inspiring” visualizations that frame your creative fodder	</a:t>
            </a:r>
            <a:endParaRPr sz="1400" dirty="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 sketch of the final design</a:t>
            </a:r>
            <a:endParaRPr sz="1400" dirty="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 link to the primary GitHub repository you’ll be housing your work in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Repository</a:t>
            </a:r>
            <a:endParaRPr dirty="0"/>
          </a:p>
        </p:txBody>
      </p:sp>
      <p:sp>
        <p:nvSpPr>
          <p:cNvPr id="1125" name="Google Shape;1125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26" name="Google Shape;1126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66"/>
          <p:cNvSpPr txBox="1">
            <a:spLocks noGrp="1"/>
          </p:cNvSpPr>
          <p:nvPr>
            <p:ph type="subTitle" idx="1"/>
          </p:nvPr>
        </p:nvSpPr>
        <p:spPr>
          <a:xfrm>
            <a:off x="-12300" y="891454"/>
            <a:ext cx="5377402" cy="3476147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Your team’s final repository must be well organized.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It must contain: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Commits from every person on the team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Description of the project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Name of team members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Detailed instructions on how to recreate your environment and database (with scripts)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Link to your deployment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Entire Flask application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Entity Relation Diagram of your database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Any notable (organized) notebooks or python scripts used to create database or perform </a:t>
            </a:r>
            <a:endParaRPr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6FC3F0-1E9C-5E41-B55E-ED0E3735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702" y="1427901"/>
            <a:ext cx="4027263" cy="2553998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F41C6C-C32D-424B-AD99-2382BB6CC655}"/>
              </a:ext>
            </a:extLst>
          </p:cNvPr>
          <p:cNvSpPr txBox="1"/>
          <p:nvPr/>
        </p:nvSpPr>
        <p:spPr>
          <a:xfrm>
            <a:off x="6079631" y="1107787"/>
            <a:ext cx="1896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Instructions:</a:t>
            </a:r>
          </a:p>
        </p:txBody>
      </p:sp>
    </p:spTree>
    <p:extLst>
      <p:ext uri="{BB962C8B-B14F-4D97-AF65-F5344CB8AC3E}">
        <p14:creationId xmlns:p14="http://schemas.microsoft.com/office/powerpoint/2010/main" val="3375734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1133" name="Google Shape;1133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34" name="Google Shape;1134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Project week is a great time to tie up loose ends, both with your group and on your own.</a:t>
            </a:r>
            <a:endParaRPr sz="1500"/>
          </a:p>
        </p:txBody>
      </p:sp>
      <p:sp>
        <p:nvSpPr>
          <p:cNvPr id="1136" name="Google Shape;1136;p6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If there are topics you’d like to review, shoot me and the TAs a message. We’re happy to do (recorded) extra review sessions for small groups during these weeks.</a:t>
            </a:r>
            <a:endParaRPr sz="1500"/>
          </a:p>
        </p:txBody>
      </p:sp>
      <p:sp>
        <p:nvSpPr>
          <p:cNvPr id="1137" name="Google Shape;1137;p6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Good luck and have fun! 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5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Groups</a:t>
            </a:r>
            <a:endParaRPr dirty="0"/>
          </a:p>
        </p:txBody>
      </p:sp>
      <p:sp>
        <p:nvSpPr>
          <p:cNvPr id="1118" name="Google Shape;1118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19" name="Google Shape;1119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882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BF26-4F5D-0543-92B7-B65DA1AE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Groups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81126-E105-E94E-8C59-51F97DF0A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71" y="2173522"/>
            <a:ext cx="2128328" cy="1103305"/>
          </a:xfrm>
        </p:spPr>
        <p:txBody>
          <a:bodyPr lIns="91440" tIns="0" rIns="91440"/>
          <a:lstStyle/>
          <a:p>
            <a:pPr marL="6350"/>
            <a:r>
              <a:rPr lang="en-US" sz="1600" dirty="0">
                <a:latin typeface="Abel" panose="02000506030000020004" pitchFamily="2" charset="0"/>
              </a:rPr>
              <a:t>*The order of groups and members means nothing. They’ve been intentionally shuffled.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2A98D-DFDD-FC42-9BA1-80A9C48DE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FDADE2-0B67-1E4E-A9FA-66B33DD667D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C3F645E-15F0-574A-8DB9-D15D55002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74334"/>
              </p:ext>
            </p:extLst>
          </p:nvPr>
        </p:nvGraphicFramePr>
        <p:xfrm>
          <a:off x="2254899" y="733770"/>
          <a:ext cx="6352878" cy="402336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058813">
                  <a:extLst>
                    <a:ext uri="{9D8B030D-6E8A-4147-A177-3AD203B41FA5}">
                      <a16:colId xmlns:a16="http://schemas.microsoft.com/office/drawing/2014/main" val="1725626530"/>
                    </a:ext>
                  </a:extLst>
                </a:gridCol>
                <a:gridCol w="1058813">
                  <a:extLst>
                    <a:ext uri="{9D8B030D-6E8A-4147-A177-3AD203B41FA5}">
                      <a16:colId xmlns:a16="http://schemas.microsoft.com/office/drawing/2014/main" val="1126134055"/>
                    </a:ext>
                  </a:extLst>
                </a:gridCol>
                <a:gridCol w="1058813">
                  <a:extLst>
                    <a:ext uri="{9D8B030D-6E8A-4147-A177-3AD203B41FA5}">
                      <a16:colId xmlns:a16="http://schemas.microsoft.com/office/drawing/2014/main" val="2534938312"/>
                    </a:ext>
                  </a:extLst>
                </a:gridCol>
                <a:gridCol w="1058813">
                  <a:extLst>
                    <a:ext uri="{9D8B030D-6E8A-4147-A177-3AD203B41FA5}">
                      <a16:colId xmlns:a16="http://schemas.microsoft.com/office/drawing/2014/main" val="3456520855"/>
                    </a:ext>
                  </a:extLst>
                </a:gridCol>
                <a:gridCol w="1058813">
                  <a:extLst>
                    <a:ext uri="{9D8B030D-6E8A-4147-A177-3AD203B41FA5}">
                      <a16:colId xmlns:a16="http://schemas.microsoft.com/office/drawing/2014/main" val="735082402"/>
                    </a:ext>
                  </a:extLst>
                </a:gridCol>
                <a:gridCol w="1058813">
                  <a:extLst>
                    <a:ext uri="{9D8B030D-6E8A-4147-A177-3AD203B41FA5}">
                      <a16:colId xmlns:a16="http://schemas.microsoft.com/office/drawing/2014/main" val="2052630493"/>
                    </a:ext>
                  </a:extLst>
                </a:gridCol>
              </a:tblGrid>
              <a:tr h="21047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bel" panose="02000506030000020004" pitchFamily="2" charset="0"/>
                        </a:rPr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Jeremy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Gabriel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Debra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Chad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Nick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4198"/>
                  </a:ext>
                </a:extLst>
              </a:tr>
              <a:tr h="21047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bel" panose="02000506030000020004" pitchFamily="2" charset="0"/>
                        </a:rPr>
                        <a:t>Group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Alex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bel" panose="02000506030000020004" pitchFamily="2" charset="0"/>
                        </a:rPr>
                        <a:t>Jinah</a:t>
                      </a:r>
                      <a:endParaRPr lang="en-US" sz="1600" dirty="0">
                        <a:latin typeface="Abel" panose="0200050603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Emeka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Pankaj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bel" panose="0200050603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61027"/>
                  </a:ext>
                </a:extLst>
              </a:tr>
              <a:tr h="21047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bel" panose="02000506030000020004" pitchFamily="2" charset="0"/>
                        </a:rPr>
                        <a:t>Group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Rob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bel" panose="02000506030000020004" pitchFamily="2" charset="0"/>
                        </a:rPr>
                        <a:t>Kaylon</a:t>
                      </a:r>
                      <a:endParaRPr lang="en-US" sz="1600" dirty="0">
                        <a:latin typeface="Abel" panose="0200050603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Tobias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Behrouz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bel" panose="0200050603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590620"/>
                  </a:ext>
                </a:extLst>
              </a:tr>
              <a:tr h="21047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bel" panose="02000506030000020004" pitchFamily="2" charset="0"/>
                        </a:rPr>
                        <a:t>Group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Corey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Igor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Christy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Germaine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bel" panose="0200050603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454124"/>
                  </a:ext>
                </a:extLst>
              </a:tr>
              <a:tr h="21047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bel" panose="02000506030000020004" pitchFamily="2" charset="0"/>
                        </a:rPr>
                        <a:t>Group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Sadie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Jennifer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Michael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Anthony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bel" panose="0200050603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0461459"/>
                  </a:ext>
                </a:extLst>
              </a:tr>
              <a:tr h="21047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bel" panose="02000506030000020004" pitchFamily="2" charset="0"/>
                        </a:rPr>
                        <a:t>Group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Reza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Katy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Radhika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Nicole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bel" panose="0200050603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503284"/>
                  </a:ext>
                </a:extLst>
              </a:tr>
              <a:tr h="21047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bel" panose="02000506030000020004" pitchFamily="2" charset="0"/>
                        </a:rPr>
                        <a:t>Group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bel" panose="02000506030000020004" pitchFamily="2" charset="0"/>
                        </a:rPr>
                        <a:t>Yushan</a:t>
                      </a:r>
                      <a:endParaRPr lang="en-US" sz="1600" dirty="0">
                        <a:latin typeface="Abel" panose="0200050603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Gabriel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Joshua 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Janette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bel" panose="0200050603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5362698"/>
                  </a:ext>
                </a:extLst>
              </a:tr>
              <a:tr h="2417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bel" panose="02000506030000020004" pitchFamily="2" charset="0"/>
                        </a:rPr>
                        <a:t>Group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Jocelyn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Andres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Gina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Javier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bel" panose="0200050603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963425"/>
                  </a:ext>
                </a:extLst>
              </a:tr>
              <a:tr h="21047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bel" panose="02000506030000020004" pitchFamily="2" charset="0"/>
                        </a:rPr>
                        <a:t>Group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Kimberly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Samuel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Kiran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Charles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bel" panose="0200050603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0923629"/>
                  </a:ext>
                </a:extLst>
              </a:tr>
              <a:tr h="21047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bel" panose="02000506030000020004" pitchFamily="2" charset="0"/>
                        </a:rPr>
                        <a:t>Group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David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Patricia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Josh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Roberto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bel" panose="0200050603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758612"/>
                  </a:ext>
                </a:extLst>
              </a:tr>
              <a:tr h="21047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bel" panose="02000506030000020004" pitchFamily="2" charset="0"/>
                        </a:rPr>
                        <a:t>Group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Vincent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Tia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Krishna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Sylvester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bel" panose="0200050603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475860"/>
                  </a:ext>
                </a:extLst>
              </a:tr>
              <a:tr h="21047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bel" panose="02000506030000020004" pitchFamily="2" charset="0"/>
                        </a:rPr>
                        <a:t>Group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Justin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el" panose="02000506030000020004" pitchFamily="2" charset="0"/>
                        </a:rPr>
                        <a:t>Sam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bel" panose="02000506030000020004" pitchFamily="2" charset="0"/>
                        </a:rPr>
                        <a:t>Shimsy</a:t>
                      </a:r>
                      <a:endParaRPr lang="en-US" sz="1600" dirty="0">
                        <a:latin typeface="Abel" panose="0200050603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bel" panose="02000506030000020004" pitchFamily="2" charset="0"/>
                        </a:rPr>
                        <a:t>Zhanna</a:t>
                      </a:r>
                      <a:endParaRPr lang="en-US" sz="1600" dirty="0">
                        <a:latin typeface="Abel" panose="0200050603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bel" panose="0200050603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094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237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43" name="Google Shape;1143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44" name="Google Shape;1144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</a:t>
            </a:r>
            <a:endParaRPr/>
          </a:p>
        </p:txBody>
      </p:sp>
      <p:sp>
        <p:nvSpPr>
          <p:cNvPr id="1075" name="Google Shape;1075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1"/>
          <p:cNvSpPr/>
          <p:nvPr/>
        </p:nvSpPr>
        <p:spPr>
          <a:xfrm>
            <a:off x="-28075" y="619050"/>
            <a:ext cx="9168600" cy="455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a Story with Data</a:t>
            </a:r>
            <a:endParaRPr/>
          </a:p>
        </p:txBody>
      </p:sp>
      <p:sp>
        <p:nvSpPr>
          <p:cNvPr id="1083" name="Google Shape;1083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84" name="Google Shape;1084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5" name="Google Shape;10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0" y="728850"/>
            <a:ext cx="8058648" cy="45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2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Requirements</a:t>
            </a:r>
            <a:endParaRPr/>
          </a:p>
        </p:txBody>
      </p:sp>
      <p:sp>
        <p:nvSpPr>
          <p:cNvPr id="1091" name="Google Shape;1091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92" name="Google Shape;1092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098" name="Google Shape;1098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99" name="Google Shape;1099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3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 is to </a:t>
            </a:r>
            <a:r>
              <a:rPr lang="en" b="1"/>
              <a:t>tell a story</a:t>
            </a:r>
            <a:r>
              <a:rPr lang="en"/>
              <a:t> through data visualizations.</a:t>
            </a:r>
            <a:endParaRPr/>
          </a:p>
        </p:txBody>
      </p:sp>
      <p:sp>
        <p:nvSpPr>
          <p:cNvPr id="1101" name="Google Shape;1101;p6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providing users an </a:t>
            </a:r>
            <a:r>
              <a:rPr lang="en" b="1"/>
              <a:t>interactive means</a:t>
            </a:r>
            <a:r>
              <a:rPr lang="en"/>
              <a:t> to explore data themselves. </a:t>
            </a:r>
            <a:endParaRPr/>
          </a:p>
        </p:txBody>
      </p:sp>
      <p:sp>
        <p:nvSpPr>
          <p:cNvPr id="1102" name="Google Shape;1102;p63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Prepare a </a:t>
            </a:r>
            <a:r>
              <a:rPr lang="en" sz="1200" b="1" dirty="0"/>
              <a:t>10-minute presentation</a:t>
            </a:r>
            <a:r>
              <a:rPr lang="en" sz="1200" dirty="0"/>
              <a:t> that lays out your theme, coding approach, data munging techniques, and final visualization. (NOTE: potentially going to be 15 minute presentations. Will keep you posted on this)</a:t>
            </a:r>
            <a:endParaRPr sz="1200" dirty="0"/>
          </a:p>
        </p:txBody>
      </p:sp>
      <p:sp>
        <p:nvSpPr>
          <p:cNvPr id="1103" name="Google Shape;1103;p63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may choose a project of any theme, but we encourage you to </a:t>
            </a:r>
            <a:r>
              <a:rPr lang="en" b="1" dirty="0"/>
              <a:t>think broadly</a:t>
            </a:r>
            <a:r>
              <a:rPr lang="en" dirty="0"/>
              <a:t>.</a:t>
            </a:r>
            <a:endParaRPr dirty="0"/>
          </a:p>
        </p:txBody>
      </p:sp>
      <p:sp>
        <p:nvSpPr>
          <p:cNvPr id="1104" name="Google Shape;1104;p6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will have </a:t>
            </a:r>
            <a:r>
              <a:rPr lang="en" b="1" dirty="0"/>
              <a:t>ample time in class</a:t>
            </a:r>
            <a:r>
              <a:rPr lang="en" dirty="0"/>
              <a:t> to work with your group, but expect to put in </a:t>
            </a:r>
            <a:r>
              <a:rPr lang="en" b="1" dirty="0"/>
              <a:t>hours outside of class</a:t>
            </a:r>
            <a:r>
              <a:rPr lang="en" dirty="0"/>
              <a:t> as well. 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Requirements</a:t>
            </a:r>
            <a:endParaRPr/>
          </a:p>
        </p:txBody>
      </p:sp>
      <p:sp>
        <p:nvSpPr>
          <p:cNvPr id="1110" name="Google Shape;1110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127000" lvl="0" algn="l" rtl="0">
              <a:spcBef>
                <a:spcPts val="600"/>
              </a:spcBef>
              <a:spcAft>
                <a:spcPts val="0"/>
              </a:spcAft>
              <a:buSzPts val="1600"/>
            </a:pPr>
            <a:r>
              <a:rPr lang="en" sz="1600" dirty="0"/>
              <a:t>Your project </a:t>
            </a:r>
            <a:r>
              <a:rPr lang="en-US" sz="1600" dirty="0"/>
              <a:t>deliverable: An interactive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 Flask-powered </a:t>
            </a: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dashboard with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multiple charts 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that update from the same data.</a:t>
            </a:r>
          </a:p>
          <a:p>
            <a:pPr marL="127000" lvl="0" algn="l" rtl="0">
              <a:spcBef>
                <a:spcPts val="600"/>
              </a:spcBef>
              <a:spcAft>
                <a:spcPts val="0"/>
              </a:spcAft>
              <a:buSzPts val="1600"/>
            </a:pPr>
            <a:endParaRPr lang="en" sz="1600" dirty="0">
              <a:latin typeface="Roboto"/>
              <a:ea typeface="Roboto"/>
              <a:cs typeface="Roboto"/>
              <a:sym typeface="Roboto"/>
            </a:endParaRPr>
          </a:p>
          <a:p>
            <a:pPr marL="320040" indent="-193040">
              <a:spcBef>
                <a:spcPts val="600"/>
              </a:spcBef>
              <a:buSzPts val="1600"/>
              <a:buFont typeface="Roboto"/>
              <a:buAutoNum type="arabicPeriod"/>
            </a:pPr>
            <a:r>
              <a:rPr lang="en-US" sz="1600" dirty="0"/>
              <a:t>Your project must include a </a:t>
            </a:r>
            <a:r>
              <a:rPr lang="en-US" sz="1600" b="1" dirty="0"/>
              <a:t>Python Flask </a:t>
            </a:r>
            <a:r>
              <a:rPr lang="en-US" sz="1600" dirty="0"/>
              <a:t>RESTful API, HTML/CSS, JavaScript, and at least one database (PostgreSQL, MongoDB, etc.)  </a:t>
            </a:r>
            <a:r>
              <a:rPr lang="en-US" sz="800" dirty="0"/>
              <a:t>(Try to use SQLite as a last resort)</a:t>
            </a:r>
            <a:endParaRPr lang="en" sz="1600" dirty="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 dirty="0"/>
              <a:t>At least one of your charts must be </a:t>
            </a:r>
            <a:r>
              <a:rPr lang="en" sz="1600" b="1" dirty="0"/>
              <a:t>D3</a:t>
            </a:r>
            <a:r>
              <a:rPr lang="en" sz="1600" dirty="0"/>
              <a:t> or </a:t>
            </a:r>
            <a:r>
              <a:rPr lang="en" sz="1600" b="1" dirty="0"/>
              <a:t>Leaflet</a:t>
            </a:r>
            <a:r>
              <a:rPr lang="en" sz="1600" dirty="0"/>
              <a:t>.</a:t>
            </a:r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Project must be </a:t>
            </a: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deployed to Heroku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 dirty="0"/>
              <a:t>Your project should include at least </a:t>
            </a:r>
            <a:r>
              <a:rPr lang="en" sz="1600" b="1" dirty="0"/>
              <a:t>one JS library</a:t>
            </a:r>
            <a:r>
              <a:rPr lang="en" sz="1600" dirty="0"/>
              <a:t> that we did not cover.</a:t>
            </a:r>
            <a:endParaRPr sz="1600" dirty="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 dirty="0"/>
              <a:t>Your project must be powered by a data set with at least </a:t>
            </a:r>
            <a:r>
              <a:rPr lang="en" sz="1600" b="1" dirty="0"/>
              <a:t>100 records</a:t>
            </a:r>
            <a:r>
              <a:rPr lang="en" sz="1600" dirty="0"/>
              <a:t>.</a:t>
            </a:r>
            <a:endParaRPr sz="1600" dirty="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 dirty="0"/>
              <a:t>Your project must include some level of </a:t>
            </a:r>
            <a:r>
              <a:rPr lang="en" sz="1600" b="1" dirty="0"/>
              <a:t>user-driven interaction</a:t>
            </a:r>
            <a:r>
              <a:rPr lang="en" sz="1600" dirty="0"/>
              <a:t> (e.g., menus, dropdowns, textboxes).</a:t>
            </a:r>
            <a:endParaRPr sz="1600" dirty="0"/>
          </a:p>
          <a:p>
            <a:pPr marL="320040" lvl="0" indent="-193040" algn="l" rtl="0">
              <a:spcBef>
                <a:spcPts val="600"/>
              </a:spcBef>
              <a:spcAft>
                <a:spcPts val="600"/>
              </a:spcAft>
              <a:buSzPts val="1600"/>
              <a:buFont typeface="Roboto"/>
              <a:buAutoNum type="arabicPeriod"/>
            </a:pPr>
            <a:r>
              <a:rPr lang="en" sz="1600" dirty="0"/>
              <a:t>Your final visualization should ideally include </a:t>
            </a:r>
            <a:r>
              <a:rPr lang="en" sz="1600" b="1" dirty="0"/>
              <a:t>at least three views</a:t>
            </a:r>
            <a:r>
              <a:rPr lang="en" sz="1600" dirty="0"/>
              <a:t>. </a:t>
            </a:r>
            <a:endParaRPr sz="1600" dirty="0"/>
          </a:p>
        </p:txBody>
      </p:sp>
      <p:sp>
        <p:nvSpPr>
          <p:cNvPr id="1111" name="Google Shape;1111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12" name="Google Shape;1112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A668574-AD90-8441-9538-FD28D5F2EA70}"/>
              </a:ext>
            </a:extLst>
          </p:cNvPr>
          <p:cNvSpPr/>
          <p:nvPr/>
        </p:nvSpPr>
        <p:spPr>
          <a:xfrm>
            <a:off x="4557954" y="1321352"/>
            <a:ext cx="4106922" cy="186146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49C8064-021B-1C49-811C-34730307E726}"/>
              </a:ext>
            </a:extLst>
          </p:cNvPr>
          <p:cNvSpPr/>
          <p:nvPr/>
        </p:nvSpPr>
        <p:spPr>
          <a:xfrm>
            <a:off x="123092" y="1321352"/>
            <a:ext cx="4191642" cy="345846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23BBB-29FB-C84B-B5AF-26FF483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45"/>
            <a:ext cx="9168600" cy="533700"/>
          </a:xfrm>
        </p:spPr>
        <p:txBody>
          <a:bodyPr/>
          <a:lstStyle/>
          <a:p>
            <a:r>
              <a:rPr lang="en-US" dirty="0"/>
              <a:t>Viable architecture design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2E089-227D-F148-AF42-917D975123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104EE6-ADA5-F146-AC21-6B48B1FFA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052" y="1520957"/>
            <a:ext cx="1162225" cy="1162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9C872C-E7FF-CE4B-9545-546E5E870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12" y="1707137"/>
            <a:ext cx="789864" cy="7898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D1EC84-A999-2646-8B95-4C3E490F0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754" y="1756436"/>
            <a:ext cx="691265" cy="6912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01EB670-D5B8-AE49-AF07-5F04AFA13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377" y="3904842"/>
            <a:ext cx="671222" cy="67122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40B6F42-9559-284B-854D-1FDF0722B1B8}"/>
              </a:ext>
            </a:extLst>
          </p:cNvPr>
          <p:cNvCxnSpPr>
            <a:stCxn id="10" idx="1"/>
            <a:endCxn id="18" idx="3"/>
          </p:cNvCxnSpPr>
          <p:nvPr/>
        </p:nvCxnSpPr>
        <p:spPr>
          <a:xfrm flipH="1" flipV="1">
            <a:off x="997676" y="2102069"/>
            <a:ext cx="792376" cy="1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B002DE4-FFB3-5F4F-B167-A655DDADF0ED}"/>
              </a:ext>
            </a:extLst>
          </p:cNvPr>
          <p:cNvCxnSpPr>
            <a:cxnSpLocks/>
          </p:cNvCxnSpPr>
          <p:nvPr/>
        </p:nvCxnSpPr>
        <p:spPr>
          <a:xfrm flipH="1">
            <a:off x="2221718" y="2636859"/>
            <a:ext cx="1" cy="439188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7B8B858-69FE-3646-89BE-06AEE1696CF2}"/>
              </a:ext>
            </a:extLst>
          </p:cNvPr>
          <p:cNvCxnSpPr>
            <a:cxnSpLocks/>
          </p:cNvCxnSpPr>
          <p:nvPr/>
        </p:nvCxnSpPr>
        <p:spPr>
          <a:xfrm flipH="1">
            <a:off x="2562531" y="2633547"/>
            <a:ext cx="2" cy="1206903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FDCEB6F-E101-D941-A899-E8C76014A235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952277" y="2102070"/>
            <a:ext cx="548640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FD2FF041-F7A1-2044-A994-C15B031DC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6364" y="1820097"/>
            <a:ext cx="582942" cy="582942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F671640-90EB-564D-84F2-6B1E28625998}"/>
              </a:ext>
            </a:extLst>
          </p:cNvPr>
          <p:cNvCxnSpPr>
            <a:cxnSpLocks/>
          </p:cNvCxnSpPr>
          <p:nvPr/>
        </p:nvCxnSpPr>
        <p:spPr>
          <a:xfrm>
            <a:off x="4162710" y="2111568"/>
            <a:ext cx="548640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8D69C0A8-55C1-EA43-AA53-4C56B83E1F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9389" y="3083185"/>
            <a:ext cx="304658" cy="304658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306E596-77C6-D244-B06D-E979BCE6028F}"/>
              </a:ext>
            </a:extLst>
          </p:cNvPr>
          <p:cNvCxnSpPr>
            <a:cxnSpLocks/>
          </p:cNvCxnSpPr>
          <p:nvPr/>
        </p:nvCxnSpPr>
        <p:spPr>
          <a:xfrm>
            <a:off x="2221717" y="3452235"/>
            <a:ext cx="1" cy="388215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538DDBB7-5109-C642-8AFA-30D8AACF35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3114" y="1824999"/>
            <a:ext cx="554137" cy="554137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6B64FBA-75A1-D846-A85C-69C8198BC8CC}"/>
              </a:ext>
            </a:extLst>
          </p:cNvPr>
          <p:cNvCxnSpPr>
            <a:cxnSpLocks/>
          </p:cNvCxnSpPr>
          <p:nvPr/>
        </p:nvCxnSpPr>
        <p:spPr>
          <a:xfrm>
            <a:off x="5475395" y="2111568"/>
            <a:ext cx="476996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950F542E-3DBC-1243-97BD-46C50C1B17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1059" y="1543952"/>
            <a:ext cx="1187479" cy="1116229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FADF5E7-D006-EA4A-9D15-2433250F4E1C}"/>
              </a:ext>
            </a:extLst>
          </p:cNvPr>
          <p:cNvCxnSpPr>
            <a:cxnSpLocks/>
          </p:cNvCxnSpPr>
          <p:nvPr/>
        </p:nvCxnSpPr>
        <p:spPr>
          <a:xfrm>
            <a:off x="6747479" y="2102067"/>
            <a:ext cx="476996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E8621F3-5B07-4D46-839E-64BA8BD4B21E}"/>
              </a:ext>
            </a:extLst>
          </p:cNvPr>
          <p:cNvSpPr txBox="1"/>
          <p:nvPr/>
        </p:nvSpPr>
        <p:spPr>
          <a:xfrm>
            <a:off x="2873245" y="1820097"/>
            <a:ext cx="7067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jsonify</a:t>
            </a:r>
            <a:r>
              <a:rPr lang="en-US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DF69964-1CEE-C645-8FF5-961548A40697}"/>
              </a:ext>
            </a:extLst>
          </p:cNvPr>
          <p:cNvSpPr txBox="1"/>
          <p:nvPr/>
        </p:nvSpPr>
        <p:spPr>
          <a:xfrm>
            <a:off x="3366467" y="2360738"/>
            <a:ext cx="916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5. Expose data as JSON API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E439F63-BA05-B348-BF3A-05577A2EF3B0}"/>
              </a:ext>
            </a:extLst>
          </p:cNvPr>
          <p:cNvSpPr txBox="1"/>
          <p:nvPr/>
        </p:nvSpPr>
        <p:spPr>
          <a:xfrm>
            <a:off x="927922" y="3004681"/>
            <a:ext cx="12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2. Preliminary preprocessing or analysis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1617291-02A2-B74A-B658-23C35139D943}"/>
              </a:ext>
            </a:extLst>
          </p:cNvPr>
          <p:cNvSpPr txBox="1"/>
          <p:nvPr/>
        </p:nvSpPr>
        <p:spPr>
          <a:xfrm>
            <a:off x="1055675" y="4009620"/>
            <a:ext cx="99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3. Store in persistent database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604AFE6-B296-FC44-8DCC-757433B3EC74}"/>
              </a:ext>
            </a:extLst>
          </p:cNvPr>
          <p:cNvSpPr txBox="1"/>
          <p:nvPr/>
        </p:nvSpPr>
        <p:spPr>
          <a:xfrm>
            <a:off x="2424242" y="3068967"/>
            <a:ext cx="898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4. Query database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DB7342E-8E05-A947-826F-04C2E545BFFA}"/>
              </a:ext>
            </a:extLst>
          </p:cNvPr>
          <p:cNvSpPr txBox="1"/>
          <p:nvPr/>
        </p:nvSpPr>
        <p:spPr>
          <a:xfrm>
            <a:off x="927922" y="1699987"/>
            <a:ext cx="898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1. Read data from source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49998D5-FF69-8B4E-8D9D-5AF5A94A06AA}"/>
              </a:ext>
            </a:extLst>
          </p:cNvPr>
          <p:cNvSpPr txBox="1"/>
          <p:nvPr/>
        </p:nvSpPr>
        <p:spPr>
          <a:xfrm>
            <a:off x="4625499" y="2360738"/>
            <a:ext cx="977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6. Read JSON API using JavaScript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DF0CFBC-1D82-5842-A238-8B0E66C7E1E5}"/>
              </a:ext>
            </a:extLst>
          </p:cNvPr>
          <p:cNvSpPr txBox="1"/>
          <p:nvPr/>
        </p:nvSpPr>
        <p:spPr>
          <a:xfrm>
            <a:off x="5834328" y="2399896"/>
            <a:ext cx="1071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7. Additional data preparation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3DE1CD0-4EA1-1646-8CC5-59C259E65105}"/>
              </a:ext>
            </a:extLst>
          </p:cNvPr>
          <p:cNvSpPr txBox="1"/>
          <p:nvPr/>
        </p:nvSpPr>
        <p:spPr>
          <a:xfrm>
            <a:off x="7224475" y="2699292"/>
            <a:ext cx="1365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8. Visualize and deploy into web dashboard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F3E556B-1E5B-A64E-BD24-58BD2D1DB94D}"/>
              </a:ext>
            </a:extLst>
          </p:cNvPr>
          <p:cNvSpPr txBox="1"/>
          <p:nvPr/>
        </p:nvSpPr>
        <p:spPr>
          <a:xfrm>
            <a:off x="252327" y="1186679"/>
            <a:ext cx="70083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Montserrat" pitchFamily="2" charset="77"/>
              </a:rPr>
              <a:t>Python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914A06-4508-F84A-B64F-EF52617388CD}"/>
              </a:ext>
            </a:extLst>
          </p:cNvPr>
          <p:cNvSpPr txBox="1"/>
          <p:nvPr/>
        </p:nvSpPr>
        <p:spPr>
          <a:xfrm>
            <a:off x="4711350" y="1186679"/>
            <a:ext cx="173797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Montserrat" pitchFamily="2" charset="77"/>
              </a:rPr>
              <a:t>JavaScript, HTML, CSS</a:t>
            </a:r>
          </a:p>
        </p:txBody>
      </p: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434C0AF2-C6A5-B94B-99CB-A5B82602DBD4}"/>
              </a:ext>
            </a:extLst>
          </p:cNvPr>
          <p:cNvCxnSpPr>
            <a:cxnSpLocks/>
          </p:cNvCxnSpPr>
          <p:nvPr/>
        </p:nvCxnSpPr>
        <p:spPr>
          <a:xfrm flipV="1">
            <a:off x="4314734" y="3193255"/>
            <a:ext cx="3642304" cy="1278031"/>
          </a:xfrm>
          <a:prstGeom prst="curvedConnector3">
            <a:avLst>
              <a:gd name="adj1" fmla="val 100211"/>
            </a:avLst>
          </a:prstGeom>
          <a:ln w="3810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4E02E6C-3E34-6145-8A6A-189079644D3D}"/>
              </a:ext>
            </a:extLst>
          </p:cNvPr>
          <p:cNvSpPr txBox="1"/>
          <p:nvPr/>
        </p:nvSpPr>
        <p:spPr>
          <a:xfrm>
            <a:off x="5952391" y="4345311"/>
            <a:ext cx="2896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ontserrat" pitchFamily="2" charset="77"/>
              </a:rPr>
              <a:t>Flask route navigates user to HTML UI, which triggers JavaScript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51E0DBC-04DC-0D4F-B628-BCFEF291B5AD}"/>
              </a:ext>
            </a:extLst>
          </p:cNvPr>
          <p:cNvSpPr txBox="1"/>
          <p:nvPr/>
        </p:nvSpPr>
        <p:spPr>
          <a:xfrm>
            <a:off x="1922040" y="1442454"/>
            <a:ext cx="898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Montserrat" pitchFamily="2" charset="77"/>
                <a:ea typeface="Menlo" panose="020B0609030804020204" pitchFamily="49" charset="0"/>
                <a:cs typeface="Menlo" panose="020B0609030804020204" pitchFamily="49" charset="0"/>
              </a:rPr>
              <a:t>Flask App</a:t>
            </a:r>
          </a:p>
        </p:txBody>
      </p:sp>
    </p:spTree>
    <p:extLst>
      <p:ext uri="{BB962C8B-B14F-4D97-AF65-F5344CB8AC3E}">
        <p14:creationId xmlns:p14="http://schemas.microsoft.com/office/powerpoint/2010/main" val="406229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0" grpId="0" animBg="1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2" grpId="0" animBg="1"/>
      <p:bldP spid="93" grpId="0" animBg="1"/>
      <p:bldP spid="10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5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Schedule</a:t>
            </a:r>
            <a:endParaRPr dirty="0"/>
          </a:p>
        </p:txBody>
      </p:sp>
      <p:sp>
        <p:nvSpPr>
          <p:cNvPr id="1118" name="Google Shape;1118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19" name="Google Shape;1119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el" panose="02000506030000020004" pitchFamily="2" charset="0"/>
              </a:rPr>
              <a:t>Weekly Schedule</a:t>
            </a:r>
            <a:endParaRPr dirty="0">
              <a:latin typeface="Abel" panose="02000506030000020004" pitchFamily="2" charset="0"/>
            </a:endParaRPr>
          </a:p>
        </p:txBody>
      </p:sp>
      <p:sp>
        <p:nvSpPr>
          <p:cNvPr id="1125" name="Google Shape;1125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26" name="Google Shape;1126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66"/>
          <p:cNvSpPr txBox="1">
            <a:spLocks noGrp="1"/>
          </p:cNvSpPr>
          <p:nvPr>
            <p:ph type="subTitle" idx="1"/>
          </p:nvPr>
        </p:nvSpPr>
        <p:spPr>
          <a:xfrm>
            <a:off x="12300" y="29111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DEB846-46A1-134F-A502-52FD39986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622122"/>
              </p:ext>
            </p:extLst>
          </p:nvPr>
        </p:nvGraphicFramePr>
        <p:xfrm>
          <a:off x="1222475" y="1420283"/>
          <a:ext cx="6699049" cy="242358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957007">
                  <a:extLst>
                    <a:ext uri="{9D8B030D-6E8A-4147-A177-3AD203B41FA5}">
                      <a16:colId xmlns:a16="http://schemas.microsoft.com/office/drawing/2014/main" val="2878119418"/>
                    </a:ext>
                  </a:extLst>
                </a:gridCol>
                <a:gridCol w="957007">
                  <a:extLst>
                    <a:ext uri="{9D8B030D-6E8A-4147-A177-3AD203B41FA5}">
                      <a16:colId xmlns:a16="http://schemas.microsoft.com/office/drawing/2014/main" val="3548544278"/>
                    </a:ext>
                  </a:extLst>
                </a:gridCol>
                <a:gridCol w="957007">
                  <a:extLst>
                    <a:ext uri="{9D8B030D-6E8A-4147-A177-3AD203B41FA5}">
                      <a16:colId xmlns:a16="http://schemas.microsoft.com/office/drawing/2014/main" val="4005005196"/>
                    </a:ext>
                  </a:extLst>
                </a:gridCol>
                <a:gridCol w="957007">
                  <a:extLst>
                    <a:ext uri="{9D8B030D-6E8A-4147-A177-3AD203B41FA5}">
                      <a16:colId xmlns:a16="http://schemas.microsoft.com/office/drawing/2014/main" val="2984232414"/>
                    </a:ext>
                  </a:extLst>
                </a:gridCol>
                <a:gridCol w="957007">
                  <a:extLst>
                    <a:ext uri="{9D8B030D-6E8A-4147-A177-3AD203B41FA5}">
                      <a16:colId xmlns:a16="http://schemas.microsoft.com/office/drawing/2014/main" val="2136601156"/>
                    </a:ext>
                  </a:extLst>
                </a:gridCol>
                <a:gridCol w="957007">
                  <a:extLst>
                    <a:ext uri="{9D8B030D-6E8A-4147-A177-3AD203B41FA5}">
                      <a16:colId xmlns:a16="http://schemas.microsoft.com/office/drawing/2014/main" val="2469116957"/>
                    </a:ext>
                  </a:extLst>
                </a:gridCol>
                <a:gridCol w="957007">
                  <a:extLst>
                    <a:ext uri="{9D8B030D-6E8A-4147-A177-3AD203B41FA5}">
                      <a16:colId xmlns:a16="http://schemas.microsoft.com/office/drawing/2014/main" val="2193840180"/>
                    </a:ext>
                  </a:extLst>
                </a:gridCol>
              </a:tblGrid>
              <a:tr h="34048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bel" panose="02000506030000020004" pitchFamily="2" charset="0"/>
                        </a:rPr>
                        <a:t>Sun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bel" panose="02000506030000020004" pitchFamily="2" charset="0"/>
                        </a:rPr>
                        <a:t>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bel" panose="02000506030000020004" pitchFamily="2" charset="0"/>
                        </a:rPr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bel" panose="02000506030000020004" pitchFamily="2" charset="0"/>
                        </a:rPr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bel" panose="02000506030000020004" pitchFamily="2" charset="0"/>
                        </a:rPr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bel" panose="02000506030000020004" pitchFamily="2" charset="0"/>
                        </a:rPr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bel" panose="02000506030000020004" pitchFamily="2" charset="0"/>
                        </a:rPr>
                        <a:t>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173711"/>
                  </a:ext>
                </a:extLst>
              </a:tr>
              <a:tr h="6943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667009"/>
                  </a:ext>
                </a:extLst>
              </a:tr>
              <a:tr h="69436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040067"/>
                  </a:ext>
                </a:extLst>
              </a:tr>
              <a:tr h="69436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943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568F58E-777B-9240-BE93-9F1DF88033A7}"/>
              </a:ext>
            </a:extLst>
          </p:cNvPr>
          <p:cNvSpPr txBox="1"/>
          <p:nvPr/>
        </p:nvSpPr>
        <p:spPr>
          <a:xfrm>
            <a:off x="3177078" y="1768753"/>
            <a:ext cx="1779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8F714-F880-4149-98D0-A005D06CEE18}"/>
              </a:ext>
            </a:extLst>
          </p:cNvPr>
          <p:cNvSpPr txBox="1"/>
          <p:nvPr/>
        </p:nvSpPr>
        <p:spPr>
          <a:xfrm>
            <a:off x="4135102" y="1768753"/>
            <a:ext cx="18114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769E3-AB2E-1E45-BBB7-E3D1884AC8A0}"/>
              </a:ext>
            </a:extLst>
          </p:cNvPr>
          <p:cNvSpPr txBox="1"/>
          <p:nvPr/>
        </p:nvSpPr>
        <p:spPr>
          <a:xfrm>
            <a:off x="5084788" y="1768753"/>
            <a:ext cx="18114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26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0ECA6E-4D2D-B243-837C-3A310EA4C160}"/>
              </a:ext>
            </a:extLst>
          </p:cNvPr>
          <p:cNvSpPr txBox="1"/>
          <p:nvPr/>
        </p:nvSpPr>
        <p:spPr>
          <a:xfrm>
            <a:off x="6049096" y="1768753"/>
            <a:ext cx="18114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81F5E-C950-9C42-ADCC-264D38B82AEC}"/>
              </a:ext>
            </a:extLst>
          </p:cNvPr>
          <p:cNvSpPr txBox="1"/>
          <p:nvPr/>
        </p:nvSpPr>
        <p:spPr>
          <a:xfrm>
            <a:off x="7010198" y="1763368"/>
            <a:ext cx="18114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28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AAEA3-0ADF-C740-A525-D6D5016ACB27}"/>
              </a:ext>
            </a:extLst>
          </p:cNvPr>
          <p:cNvSpPr txBox="1"/>
          <p:nvPr/>
        </p:nvSpPr>
        <p:spPr>
          <a:xfrm>
            <a:off x="3177078" y="2473291"/>
            <a:ext cx="9297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D66F9-52F5-594C-A50E-2CE807EEE9F1}"/>
              </a:ext>
            </a:extLst>
          </p:cNvPr>
          <p:cNvSpPr txBox="1"/>
          <p:nvPr/>
        </p:nvSpPr>
        <p:spPr>
          <a:xfrm>
            <a:off x="4135102" y="2473291"/>
            <a:ext cx="881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409507-799E-8141-9A83-30FB966E2933}"/>
              </a:ext>
            </a:extLst>
          </p:cNvPr>
          <p:cNvSpPr txBox="1"/>
          <p:nvPr/>
        </p:nvSpPr>
        <p:spPr>
          <a:xfrm>
            <a:off x="5084788" y="2473291"/>
            <a:ext cx="9297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320426-91FB-B848-A2E0-3E7DD6C95259}"/>
              </a:ext>
            </a:extLst>
          </p:cNvPr>
          <p:cNvSpPr txBox="1"/>
          <p:nvPr/>
        </p:nvSpPr>
        <p:spPr>
          <a:xfrm>
            <a:off x="6049096" y="2473291"/>
            <a:ext cx="9297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097984-95A5-BE49-9891-768933B36078}"/>
              </a:ext>
            </a:extLst>
          </p:cNvPr>
          <p:cNvSpPr txBox="1"/>
          <p:nvPr/>
        </p:nvSpPr>
        <p:spPr>
          <a:xfrm>
            <a:off x="7010198" y="2467906"/>
            <a:ext cx="9297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A34C05-857D-8340-848C-7D14F4A790DD}"/>
              </a:ext>
            </a:extLst>
          </p:cNvPr>
          <p:cNvSpPr txBox="1"/>
          <p:nvPr/>
        </p:nvSpPr>
        <p:spPr>
          <a:xfrm>
            <a:off x="3177078" y="3168253"/>
            <a:ext cx="9297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945FB0-C31A-FA4E-A0F1-739FDE6ECF3A}"/>
              </a:ext>
            </a:extLst>
          </p:cNvPr>
          <p:cNvSpPr txBox="1"/>
          <p:nvPr/>
        </p:nvSpPr>
        <p:spPr>
          <a:xfrm>
            <a:off x="4135102" y="3168253"/>
            <a:ext cx="9297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C79F3E-3A61-5441-844A-5D8C87557B39}"/>
              </a:ext>
            </a:extLst>
          </p:cNvPr>
          <p:cNvSpPr txBox="1"/>
          <p:nvPr/>
        </p:nvSpPr>
        <p:spPr>
          <a:xfrm>
            <a:off x="5084788" y="3168253"/>
            <a:ext cx="18594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184ED-8384-4648-A32F-0BB24CC28B4E}"/>
              </a:ext>
            </a:extLst>
          </p:cNvPr>
          <p:cNvSpPr txBox="1"/>
          <p:nvPr/>
        </p:nvSpPr>
        <p:spPr>
          <a:xfrm>
            <a:off x="6049096" y="3168253"/>
            <a:ext cx="18594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1B797-BE0D-4148-8530-1D9F207AB172}"/>
              </a:ext>
            </a:extLst>
          </p:cNvPr>
          <p:cNvSpPr txBox="1"/>
          <p:nvPr/>
        </p:nvSpPr>
        <p:spPr>
          <a:xfrm>
            <a:off x="7010198" y="3162868"/>
            <a:ext cx="18114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5CDDCC-BFD7-A142-B19B-97EE634AB1A6}"/>
              </a:ext>
            </a:extLst>
          </p:cNvPr>
          <p:cNvSpPr txBox="1"/>
          <p:nvPr/>
        </p:nvSpPr>
        <p:spPr>
          <a:xfrm>
            <a:off x="1257888" y="3162868"/>
            <a:ext cx="9297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925122-2F4B-4642-BDFE-66F2B20F1EE6}"/>
              </a:ext>
            </a:extLst>
          </p:cNvPr>
          <p:cNvSpPr txBox="1"/>
          <p:nvPr/>
        </p:nvSpPr>
        <p:spPr>
          <a:xfrm>
            <a:off x="2215912" y="3162868"/>
            <a:ext cx="9297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7C9F56-E1F7-F946-9CC0-0C8DD15744AB}"/>
              </a:ext>
            </a:extLst>
          </p:cNvPr>
          <p:cNvSpPr txBox="1"/>
          <p:nvPr/>
        </p:nvSpPr>
        <p:spPr>
          <a:xfrm>
            <a:off x="1254746" y="2473291"/>
            <a:ext cx="18114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29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DC9927-8AD4-7C46-9E76-BB198C847487}"/>
              </a:ext>
            </a:extLst>
          </p:cNvPr>
          <p:cNvSpPr txBox="1"/>
          <p:nvPr/>
        </p:nvSpPr>
        <p:spPr>
          <a:xfrm>
            <a:off x="2212770" y="2473291"/>
            <a:ext cx="18594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30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729B07-159E-D74C-85D8-866A5A36A965}"/>
              </a:ext>
            </a:extLst>
          </p:cNvPr>
          <p:cNvSpPr txBox="1"/>
          <p:nvPr/>
        </p:nvSpPr>
        <p:spPr>
          <a:xfrm>
            <a:off x="1274686" y="1763368"/>
            <a:ext cx="1763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22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BB3271-8B61-8D4F-9B01-AA5ECD51FAFC}"/>
              </a:ext>
            </a:extLst>
          </p:cNvPr>
          <p:cNvSpPr txBox="1"/>
          <p:nvPr/>
        </p:nvSpPr>
        <p:spPr>
          <a:xfrm>
            <a:off x="2232710" y="1763368"/>
            <a:ext cx="18114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4468E-A07A-424A-A889-A1C440441648}"/>
              </a:ext>
            </a:extLst>
          </p:cNvPr>
          <p:cNvSpPr txBox="1"/>
          <p:nvPr/>
        </p:nvSpPr>
        <p:spPr>
          <a:xfrm>
            <a:off x="3163739" y="1996452"/>
            <a:ext cx="89928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Abel" panose="02000506030000020004" pitchFamily="2" charset="0"/>
              </a:rPr>
              <a:t>Web Deployment</a:t>
            </a:r>
          </a:p>
          <a:p>
            <a:pPr algn="ctr"/>
            <a:r>
              <a:rPr lang="en-US" sz="1100" dirty="0">
                <a:latin typeface="Abel" panose="02000506030000020004" pitchFamily="2" charset="0"/>
              </a:rPr>
              <a:t>Project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C75369-4D6C-0547-BD70-48BA195D69CF}"/>
              </a:ext>
            </a:extLst>
          </p:cNvPr>
          <p:cNvSpPr txBox="1"/>
          <p:nvPr/>
        </p:nvSpPr>
        <p:spPr>
          <a:xfrm>
            <a:off x="5265928" y="2059466"/>
            <a:ext cx="47128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Abel" panose="02000506030000020004" pitchFamily="2" charset="0"/>
              </a:rPr>
              <a:t>No Class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AE3857-C03C-1A44-B270-A0FF716FA04F}"/>
              </a:ext>
            </a:extLst>
          </p:cNvPr>
          <p:cNvSpPr txBox="1"/>
          <p:nvPr/>
        </p:nvSpPr>
        <p:spPr>
          <a:xfrm>
            <a:off x="7191338" y="2059466"/>
            <a:ext cx="47128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Abel" panose="02000506030000020004" pitchFamily="2" charset="0"/>
              </a:rPr>
              <a:t>No Class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1F1AA4-E301-304F-8FF1-132E009DA9A8}"/>
              </a:ext>
            </a:extLst>
          </p:cNvPr>
          <p:cNvSpPr txBox="1"/>
          <p:nvPr/>
        </p:nvSpPr>
        <p:spPr>
          <a:xfrm>
            <a:off x="3242604" y="2465744"/>
            <a:ext cx="732573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50" dirty="0">
                <a:latin typeface="Abel" panose="02000506030000020004" pitchFamily="2" charset="0"/>
              </a:rPr>
              <a:t>Optional: R</a:t>
            </a:r>
          </a:p>
          <a:p>
            <a:pPr algn="ctr"/>
            <a:r>
              <a:rPr lang="en-US" sz="1050" dirty="0">
                <a:latin typeface="Abel" panose="02000506030000020004" pitchFamily="2" charset="0"/>
              </a:rPr>
              <a:t>Project Work</a:t>
            </a:r>
          </a:p>
          <a:p>
            <a:pPr algn="ctr"/>
            <a:r>
              <a:rPr lang="en-US" sz="1050" b="1" dirty="0">
                <a:latin typeface="Abel" panose="02000506030000020004" pitchFamily="2" charset="0"/>
              </a:rPr>
              <a:t>Proposals Due</a:t>
            </a:r>
          </a:p>
          <a:p>
            <a:pPr algn="ctr"/>
            <a:r>
              <a:rPr lang="en-US" sz="1050" b="1" dirty="0">
                <a:latin typeface="Abel" panose="02000506030000020004" pitchFamily="2" charset="0"/>
              </a:rPr>
              <a:t>D3 HW Due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C485CE-77DD-E24A-B3B7-A2897522FBAF}"/>
              </a:ext>
            </a:extLst>
          </p:cNvPr>
          <p:cNvSpPr txBox="1"/>
          <p:nvPr/>
        </p:nvSpPr>
        <p:spPr>
          <a:xfrm>
            <a:off x="5155256" y="2655715"/>
            <a:ext cx="69089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Abel" panose="02000506030000020004" pitchFamily="2" charset="0"/>
              </a:rPr>
              <a:t>Optional: R</a:t>
            </a:r>
          </a:p>
          <a:p>
            <a:pPr algn="ctr"/>
            <a:r>
              <a:rPr lang="en-US" sz="1100" dirty="0">
                <a:latin typeface="Abel" panose="02000506030000020004" pitchFamily="2" charset="0"/>
              </a:rPr>
              <a:t>Project 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04EE20-3F15-5D41-9000-B40A4884CD1D}"/>
              </a:ext>
            </a:extLst>
          </p:cNvPr>
          <p:cNvSpPr txBox="1"/>
          <p:nvPr/>
        </p:nvSpPr>
        <p:spPr>
          <a:xfrm>
            <a:off x="7081531" y="2746849"/>
            <a:ext cx="69089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Abel" panose="02000506030000020004" pitchFamily="2" charset="0"/>
              </a:rPr>
              <a:t>Project Work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3200BD-8FD0-5D49-A422-764BAD0F7320}"/>
              </a:ext>
            </a:extLst>
          </p:cNvPr>
          <p:cNvSpPr txBox="1"/>
          <p:nvPr/>
        </p:nvSpPr>
        <p:spPr>
          <a:xfrm>
            <a:off x="3196118" y="3451578"/>
            <a:ext cx="82554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Abel" panose="02000506030000020004" pitchFamily="2" charset="0"/>
              </a:rPr>
              <a:t>Project Work</a:t>
            </a:r>
          </a:p>
          <a:p>
            <a:pPr algn="ctr"/>
            <a:r>
              <a:rPr lang="en-US" sz="1100" b="1" dirty="0">
                <a:latin typeface="Abel" panose="02000506030000020004" pitchFamily="2" charset="0"/>
              </a:rPr>
              <a:t>Leaflet HW Due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E8EDFA-E8CF-B34D-BCC2-DCD5BA920A5D}"/>
              </a:ext>
            </a:extLst>
          </p:cNvPr>
          <p:cNvSpPr txBox="1"/>
          <p:nvPr/>
        </p:nvSpPr>
        <p:spPr>
          <a:xfrm>
            <a:off x="5155255" y="3455595"/>
            <a:ext cx="69089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Abel" panose="02000506030000020004" pitchFamily="2" charset="0"/>
              </a:rPr>
              <a:t>Project 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A26B10-F0A4-A343-90CB-FFEB3AF36643}"/>
              </a:ext>
            </a:extLst>
          </p:cNvPr>
          <p:cNvSpPr txBox="1"/>
          <p:nvPr/>
        </p:nvSpPr>
        <p:spPr>
          <a:xfrm>
            <a:off x="7047066" y="3366844"/>
            <a:ext cx="75501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Abel" panose="02000506030000020004" pitchFamily="2" charset="0"/>
              </a:rPr>
              <a:t>Project</a:t>
            </a:r>
          </a:p>
          <a:p>
            <a:pPr algn="ctr"/>
            <a:r>
              <a:rPr lang="en-US" sz="1100" dirty="0">
                <a:latin typeface="Abel" panose="02000506030000020004" pitchFamily="2" charset="0"/>
              </a:rPr>
              <a:t>Presentations</a:t>
            </a:r>
          </a:p>
        </p:txBody>
      </p:sp>
    </p:spTree>
    <p:extLst>
      <p:ext uri="{BB962C8B-B14F-4D97-AF65-F5344CB8AC3E}">
        <p14:creationId xmlns:p14="http://schemas.microsoft.com/office/powerpoint/2010/main" val="174903902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982</Words>
  <Application>Microsoft Macintosh PowerPoint</Application>
  <PresentationFormat>On-screen Show (16:9)</PresentationFormat>
  <Paragraphs>199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Roboto Medium</vt:lpstr>
      <vt:lpstr>Roboto</vt:lpstr>
      <vt:lpstr>Inconsolata</vt:lpstr>
      <vt:lpstr>Calibri</vt:lpstr>
      <vt:lpstr>Arial</vt:lpstr>
      <vt:lpstr>Menlo</vt:lpstr>
      <vt:lpstr>Montserrat</vt:lpstr>
      <vt:lpstr>Roboto Thin</vt:lpstr>
      <vt:lpstr>Abel</vt:lpstr>
      <vt:lpstr>Amatic SC</vt:lpstr>
      <vt:lpstr>Roboto Light</vt:lpstr>
      <vt:lpstr>Simple Light</vt:lpstr>
      <vt:lpstr>Project #2:  Visualize Me, Captain!</vt:lpstr>
      <vt:lpstr>Your Task</vt:lpstr>
      <vt:lpstr>Tell a Story with Data</vt:lpstr>
      <vt:lpstr>Project Requirements</vt:lpstr>
      <vt:lpstr>Project Description</vt:lpstr>
      <vt:lpstr>Specific Requirements</vt:lpstr>
      <vt:lpstr>Viable architecture design </vt:lpstr>
      <vt:lpstr>Schedule</vt:lpstr>
      <vt:lpstr>Weekly Schedule</vt:lpstr>
      <vt:lpstr>Weekly Schedule</vt:lpstr>
      <vt:lpstr>Final Repository</vt:lpstr>
      <vt:lpstr>Final Thoughts</vt:lpstr>
      <vt:lpstr>Groups</vt:lpstr>
      <vt:lpstr>Project 2 Groups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#2:  Visualize Me, Captain!</dc:title>
  <cp:lastModifiedBy>Chris Caudill</cp:lastModifiedBy>
  <cp:revision>43</cp:revision>
  <dcterms:modified xsi:type="dcterms:W3CDTF">2020-11-24T05:07:40Z</dcterms:modified>
</cp:coreProperties>
</file>